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media/image1.png" ContentType="image/png"/>
  <Override PartName="/ppt/media/image2.jpeg" ContentType="image/jpeg"/>
  <Override PartName="/ppt/media/image3.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6FABEF3-6208-4917-83A3-65F08E8D4F6D}" type="slidenum">
              <a:t>&lt;#&gt;</a:t>
            </a:fld>
          </a:p>
        </p:txBody>
      </p:sp>
      <p:sp>
        <p:nvSpPr>
          <p:cNvPr id="4" name="PlaceHolder 3"/>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4FDBDD2-25D4-48F5-B0B3-2A62CB712D21}"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E3C2944-A991-4EF6-826A-D651899BE719}" type="slidenum">
              <a:t>&lt;#&gt;</a:t>
            </a:fld>
          </a:p>
        </p:txBody>
      </p:sp>
      <p:sp>
        <p:nvSpPr>
          <p:cNvPr id="9" name="PlaceHolder 8"/>
          <p:cNvSpPr>
            <a:spLocks noGrp="1"/>
          </p:cNvSpPr>
          <p:nvPr>
            <p:ph type="dt" idx="3"/>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BAA5A5C-8672-49D8-B3FB-839C1B33F0AB}" type="slidenum">
              <a:t>&lt;#&gt;</a:t>
            </a:fld>
          </a:p>
        </p:txBody>
      </p:sp>
      <p:sp>
        <p:nvSpPr>
          <p:cNvPr id="11" name="PlaceHolder 10"/>
          <p:cNvSpPr>
            <a:spLocks noGrp="1"/>
          </p:cNvSpPr>
          <p:nvPr>
            <p:ph type="dt" idx="3"/>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0B90005-C6E9-4BB1-92A4-FB12A91E5D5F}"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F9632F5-2928-424D-9371-77800B1F45DB}"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E99DC9F-D0D6-40C2-B552-0F1E4AD5DAF3}" type="slidenum">
              <a:t>&lt;#&gt;</a:t>
            </a:fld>
          </a:p>
        </p:txBody>
      </p:sp>
      <p:sp>
        <p:nvSpPr>
          <p:cNvPr id="6" name="PlaceHolder 5"/>
          <p:cNvSpPr>
            <a:spLocks noGrp="1"/>
          </p:cNvSpPr>
          <p:nvPr>
            <p:ph type="dt" idx="6"/>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58A6CDD-AC7B-4753-8A26-64531C97C9F0}"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E960A16-A22A-4A24-8730-F62BA9B63B6B}"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BF4219C-EA8D-4C46-98E0-3121A39BD3AC}" type="slidenum">
              <a:t>&lt;#&gt;</a:t>
            </a:fld>
          </a:p>
        </p:txBody>
      </p:sp>
      <p:sp>
        <p:nvSpPr>
          <p:cNvPr id="5" name="PlaceHolder 4"/>
          <p:cNvSpPr>
            <a:spLocks noGrp="1"/>
          </p:cNvSpPr>
          <p:nvPr>
            <p:ph type="dt" idx="6"/>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7CB9C3B-DA82-42FC-9B13-C6D6779CA3B5}"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F1C6A15-DF66-4501-9E91-A31D0EC5083A}"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300609D-D79F-4FAA-ABC4-6385B6A46AEF}"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56CB11E-D15C-4798-9DF8-770312A4F414}" type="slidenum">
              <a:t>&lt;#&gt;</a:t>
            </a:fld>
          </a:p>
        </p:txBody>
      </p:sp>
      <p:sp>
        <p:nvSpPr>
          <p:cNvPr id="8" name="PlaceHolder 7"/>
          <p:cNvSpPr>
            <a:spLocks noGrp="1"/>
          </p:cNvSpPr>
          <p:nvPr>
            <p:ph type="dt" idx="6"/>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FAC1068-FBC6-4F6E-AF6B-33D27184BC6D}" type="slidenum">
              <a:t>&lt;#&gt;</a:t>
            </a:fld>
          </a:p>
        </p:txBody>
      </p:sp>
      <p:sp>
        <p:nvSpPr>
          <p:cNvPr id="7" name="PlaceHolder 6"/>
          <p:cNvSpPr>
            <a:spLocks noGrp="1"/>
          </p:cNvSpPr>
          <p:nvPr>
            <p:ph type="dt" idx="6"/>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1AA55A7-BB9B-44C7-A592-94220D1C9D99}" type="slidenum">
              <a:t>&lt;#&gt;</a:t>
            </a:fld>
          </a:p>
        </p:txBody>
      </p:sp>
      <p:sp>
        <p:nvSpPr>
          <p:cNvPr id="9" name="PlaceHolder 8"/>
          <p:cNvSpPr>
            <a:spLocks noGrp="1"/>
          </p:cNvSpPr>
          <p:nvPr>
            <p:ph type="dt" idx="6"/>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45630CA-D049-4569-9984-4D28F02FF77F}" type="slidenum">
              <a:t>&lt;#&gt;</a:t>
            </a:fld>
          </a:p>
        </p:txBody>
      </p:sp>
      <p:sp>
        <p:nvSpPr>
          <p:cNvPr id="11" name="PlaceHolder 10"/>
          <p:cNvSpPr>
            <a:spLocks noGrp="1"/>
          </p:cNvSpPr>
          <p:nvPr>
            <p:ph type="dt" idx="6"/>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E4694C3-86E8-45C0-9A82-F5A7AE033F02}"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014D2B3-8BAD-474E-867B-E86BE15D9F66}" type="slidenum">
              <a:t>&lt;#&gt;</a:t>
            </a:fld>
          </a:p>
        </p:txBody>
      </p:sp>
      <p:sp>
        <p:nvSpPr>
          <p:cNvPr id="7" name="PlaceHolder 6"/>
          <p:cNvSpPr>
            <a:spLocks noGrp="1"/>
          </p:cNvSpPr>
          <p:nvPr>
            <p:ph type="dt" idx="3"/>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2A451A0-2996-419A-9E59-91178C439791}"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39DF6CC-0692-46FB-9636-319D549000B0}" type="slidenum">
              <a:t>&lt;#&gt;</a:t>
            </a:fld>
          </a:p>
        </p:txBody>
      </p:sp>
      <p:sp>
        <p:nvSpPr>
          <p:cNvPr id="5" name="PlaceHolder 4"/>
          <p:cNvSpPr>
            <a:spLocks noGrp="1"/>
          </p:cNvSpPr>
          <p:nvPr>
            <p:ph type="dt" idx="3"/>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681E479-7FE2-4806-8E8E-03D3546280C1}"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CEF9018-07AA-4F6A-822D-7C33BC519BEE}" type="slidenum">
              <a:t>&lt;#&gt;</a:t>
            </a:fld>
          </a:p>
        </p:txBody>
      </p:sp>
      <p:sp>
        <p:nvSpPr>
          <p:cNvPr id="8" name="PlaceHolder 7"/>
          <p:cNvSpPr>
            <a:spLocks noGrp="1"/>
          </p:cNvSpPr>
          <p:nvPr>
            <p:ph type="dt" idx="3"/>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3C04D67-5FBD-433B-8384-DDED224023E8}" type="slidenum">
              <a:t>&lt;#&gt;</a:t>
            </a:fld>
          </a:p>
        </p:txBody>
      </p:sp>
      <p:sp>
        <p:nvSpPr>
          <p:cNvPr id="8" name="PlaceHolder 7"/>
          <p:cNvSpPr>
            <a:spLocks noGrp="1"/>
          </p:cNvSpPr>
          <p:nvPr>
            <p:ph type="dt" idx="3"/>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3000" cy="3632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 </a:t>
            </a:r>
            <a:endParaRPr b="0" lang="fr-FR" sz="1400" spc="-1" strike="noStrike">
              <a:solidFill>
                <a:srgbClr val="000000"/>
              </a:solidFill>
              <a:latin typeface="Times New Roman"/>
            </a:endParaRPr>
          </a:p>
        </p:txBody>
      </p:sp>
      <p:sp>
        <p:nvSpPr>
          <p:cNvPr id="1" name="PlaceHolder 2"/>
          <p:cNvSpPr>
            <a:spLocks noGrp="1"/>
          </p:cNvSpPr>
          <p:nvPr>
            <p:ph type="sldNum" idx="2"/>
          </p:nvPr>
        </p:nvSpPr>
        <p:spPr>
          <a:xfrm>
            <a:off x="8610480" y="6356520"/>
            <a:ext cx="2741400" cy="3632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fr-FR" sz="1200" spc="-1" strike="noStrike">
                <a:solidFill>
                  <a:srgbClr val="8b8b8b"/>
                </a:solidFill>
                <a:latin typeface="Calibri"/>
              </a:defRPr>
            </a:lvl1pPr>
          </a:lstStyle>
          <a:p>
            <a:pPr indent="0" algn="r">
              <a:lnSpc>
                <a:spcPct val="100000"/>
              </a:lnSpc>
              <a:buNone/>
              <a:tabLst>
                <a:tab algn="l" pos="0"/>
              </a:tabLst>
            </a:pPr>
            <a:fld id="{D712060C-0C46-437B-9E40-4635B47839CB}" type="slidenum">
              <a:rPr b="0" lang="fr-FR" sz="1200" spc="-1" strike="noStrike">
                <a:solidFill>
                  <a:srgbClr val="8b8b8b"/>
                </a:solidFill>
                <a:latin typeface="Calibri"/>
              </a:rPr>
              <a:t>3</a:t>
            </a:fld>
            <a:endParaRPr b="0" lang="fr-FR" sz="1200" spc="-1" strike="noStrike">
              <a:solidFill>
                <a:srgbClr val="000000"/>
              </a:solidFill>
              <a:latin typeface="Times New Roman"/>
            </a:endParaRPr>
          </a:p>
        </p:txBody>
      </p:sp>
      <p:sp>
        <p:nvSpPr>
          <p:cNvPr id="2" name="PlaceHolder 3"/>
          <p:cNvSpPr>
            <a:spLocks noGrp="1"/>
          </p:cNvSpPr>
          <p:nvPr>
            <p:ph type="dt" idx="3"/>
          </p:nvPr>
        </p:nvSpPr>
        <p:spPr>
          <a:xfrm>
            <a:off x="838080" y="6356520"/>
            <a:ext cx="2741400" cy="3632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 </a:t>
            </a:r>
            <a:endParaRPr b="0" lang="fr-FR" sz="14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000" cy="3632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2" name="PlaceHolder 2"/>
          <p:cNvSpPr>
            <a:spLocks noGrp="1"/>
          </p:cNvSpPr>
          <p:nvPr>
            <p:ph type="sldNum" idx="5"/>
          </p:nvPr>
        </p:nvSpPr>
        <p:spPr>
          <a:xfrm>
            <a:off x="8610480" y="6356520"/>
            <a:ext cx="2741400" cy="3632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fr-FR" sz="1200" spc="-1" strike="noStrike">
                <a:solidFill>
                  <a:srgbClr val="8b8b8b"/>
                </a:solidFill>
                <a:latin typeface="Calibri"/>
              </a:defRPr>
            </a:lvl1pPr>
          </a:lstStyle>
          <a:p>
            <a:pPr indent="0" algn="r">
              <a:lnSpc>
                <a:spcPct val="100000"/>
              </a:lnSpc>
              <a:buNone/>
              <a:tabLst>
                <a:tab algn="l" pos="0"/>
              </a:tabLst>
            </a:pPr>
            <a:fld id="{C59FB8D8-78B5-4685-B5DD-61B0177411AF}"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43" name="PlaceHolder 3"/>
          <p:cNvSpPr>
            <a:spLocks noGrp="1"/>
          </p:cNvSpPr>
          <p:nvPr>
            <p:ph type="dt" idx="6"/>
          </p:nvPr>
        </p:nvSpPr>
        <p:spPr>
          <a:xfrm>
            <a:off x="838080" y="6356520"/>
            <a:ext cx="2741400" cy="3632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lanouvellerepublique.fr/indre-et-loire/commune/fondettes/un-couple-de-tourangeaux-confine-a-wuhan-ville-chinoise-foyer-d-origine-du-virus" TargetMode="External"/><Relationship Id="rId3" Type="http://schemas.openxmlformats.org/officeDocument/2006/relationships/image" Target="../media/image2.jpe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720000" y="602640"/>
            <a:ext cx="7313400" cy="475920"/>
          </a:xfrm>
          <a:prstGeom prst="rect">
            <a:avLst/>
          </a:prstGeom>
          <a:noFill/>
          <a:ln w="0">
            <a:noFill/>
          </a:ln>
        </p:spPr>
        <p:txBody>
          <a:bodyPr lIns="0" rIns="0" tIns="0" bIns="0" anchor="b">
            <a:normAutofit fontScale="57000"/>
          </a:bodyPr>
          <a:p>
            <a:pPr indent="0" algn="ctr">
              <a:lnSpc>
                <a:spcPct val="90000"/>
              </a:lnSpc>
              <a:buNone/>
              <a:tabLst>
                <a:tab algn="l" pos="0"/>
              </a:tabLst>
            </a:pPr>
            <a:r>
              <a:rPr b="1" lang="fr-FR" sz="6000" spc="-1" strike="noStrike" u="sng">
                <a:solidFill>
                  <a:srgbClr val="00b0f0"/>
                </a:solidFill>
                <a:uFillTx/>
                <a:latin typeface="Cambria Math"/>
              </a:rPr>
              <a:t>LE JOURNAL DES PETITS </a:t>
            </a:r>
            <a:r>
              <a:rPr b="1" i="1" lang="fr-FR" sz="6000" spc="-1" strike="noStrike" u="sng">
                <a:solidFill>
                  <a:srgbClr val="00b0f0"/>
                </a:solidFill>
                <a:uFillTx/>
                <a:latin typeface="Cambria Math"/>
              </a:rPr>
              <a:t>RONIS</a:t>
            </a:r>
            <a:endParaRPr b="0" lang="fr-FR" sz="6000" spc="-1" strike="noStrike">
              <a:solidFill>
                <a:srgbClr val="000000"/>
              </a:solidFill>
              <a:latin typeface="Arial"/>
            </a:endParaRPr>
          </a:p>
        </p:txBody>
      </p:sp>
      <p:sp>
        <p:nvSpPr>
          <p:cNvPr id="83" name=""/>
          <p:cNvSpPr/>
          <p:nvPr/>
        </p:nvSpPr>
        <p:spPr>
          <a:xfrm>
            <a:off x="720" y="1440720"/>
            <a:ext cx="4858560" cy="3958560"/>
          </a:xfrm>
          <a:prstGeom prst="rect">
            <a:avLst/>
          </a:prstGeom>
          <a:solidFill>
            <a:srgbClr val="ffa6a6"/>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84" name="PlaceHolder 2"/>
          <p:cNvSpPr>
            <a:spLocks noGrp="1"/>
          </p:cNvSpPr>
          <p:nvPr>
            <p:ph type="subTitle"/>
          </p:nvPr>
        </p:nvSpPr>
        <p:spPr>
          <a:xfrm>
            <a:off x="0" y="1532520"/>
            <a:ext cx="5113440" cy="3506760"/>
          </a:xfrm>
          <a:prstGeom prst="rect">
            <a:avLst/>
          </a:prstGeom>
          <a:noFill/>
          <a:ln w="0">
            <a:noFill/>
          </a:ln>
        </p:spPr>
        <p:txBody>
          <a:bodyPr lIns="0" rIns="0" tIns="0" bIns="0" anchor="t">
            <a:normAutofit fontScale="60000"/>
          </a:bodyPr>
          <a:p>
            <a:pPr algn="ctr">
              <a:lnSpc>
                <a:spcPct val="90000"/>
              </a:lnSpc>
              <a:spcBef>
                <a:spcPts val="1001"/>
              </a:spcBef>
              <a:tabLst>
                <a:tab algn="l" pos="0"/>
              </a:tabLst>
            </a:pPr>
            <a:r>
              <a:rPr b="1" lang="fr-FR" sz="2400" spc="-1" strike="noStrike" u="sng">
                <a:solidFill>
                  <a:srgbClr val="000000"/>
                </a:solidFill>
                <a:uFillTx/>
                <a:latin typeface="Times New Roman"/>
                <a:ea typeface="NSimSun"/>
              </a:rPr>
              <a:t>Le harcèlement</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Bonjour ici H.Ilolo et A. Zaizaoui nous allons vous parler aujourd’hui du harcèlement. </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Le harcèlement est un fait dangereux qui peut mener des enfants au suicide, ce n’est pas un sujet à prendre à la légère. </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D’ailleurs, le harcèlement est puni par la loi.</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Nous avons tous eu une heure pour en parler. Qu’avons-nous retenu ?</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C’est un mode de persécution consistant à enchaîner de façon répétée des agissements ou des paroles hostiles afin de démoraliser et d’affaiblir psychologiquement la personne qui est victime. </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Cette persécution peut aussi comporter des attouchements sexuels, des violences, et des demandes d’argent.</a:t>
            </a:r>
            <a:endParaRPr b="0" lang="fr-FR" sz="2400" spc="-1" strike="noStrike">
              <a:solidFill>
                <a:srgbClr val="000000"/>
              </a:solidFill>
              <a:latin typeface="Arial"/>
            </a:endParaRPr>
          </a:p>
          <a:p>
            <a:pPr algn="ctr">
              <a:lnSpc>
                <a:spcPct val="90000"/>
              </a:lnSpc>
              <a:spcBef>
                <a:spcPts val="1001"/>
              </a:spcBef>
              <a:tabLst>
                <a:tab algn="l" pos="0"/>
              </a:tabLst>
            </a:pPr>
            <a:r>
              <a:rPr b="0" lang="fr-FR" sz="2400" spc="-1" strike="noStrike">
                <a:solidFill>
                  <a:srgbClr val="000000"/>
                </a:solidFill>
                <a:latin typeface="Times New Roman"/>
                <a:ea typeface="NSimSun"/>
              </a:rPr>
              <a:t>Si vous êtes concernés vous pouvez composer gratuitement le 3020 et le 3018 pour le cyberharcèlement</a:t>
            </a:r>
            <a:endParaRPr b="0" lang="fr-FR" sz="2400" spc="-1" strike="noStrike">
              <a:solidFill>
                <a:srgbClr val="000000"/>
              </a:solidFill>
              <a:latin typeface="Arial"/>
            </a:endParaRPr>
          </a:p>
        </p:txBody>
      </p:sp>
      <p:sp>
        <p:nvSpPr>
          <p:cNvPr id="85" name=""/>
          <p:cNvSpPr/>
          <p:nvPr/>
        </p:nvSpPr>
        <p:spPr>
          <a:xfrm>
            <a:off x="8640000" y="540000"/>
            <a:ext cx="3431160" cy="5133960"/>
          </a:xfrm>
          <a:prstGeom prst="rect">
            <a:avLst/>
          </a:prstGeom>
          <a:solidFill>
            <a:srgbClr val="ffff6d"/>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86" name="ZoneTexte 3"/>
          <p:cNvSpPr/>
          <p:nvPr/>
        </p:nvSpPr>
        <p:spPr>
          <a:xfrm>
            <a:off x="8719920" y="697320"/>
            <a:ext cx="3470400" cy="5027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u="sng">
                <a:solidFill>
                  <a:srgbClr val="000000"/>
                </a:solidFill>
                <a:uFillTx/>
                <a:latin typeface="Blackadder ITC"/>
                <a:ea typeface="NSimSun"/>
              </a:rPr>
              <a:t>Les devinettes d’Olivia et Aya</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1)Quel est le comble pour un chat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2)Quel est le comble pour un dragon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3)Quel est le comble pour une grenouille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4)Pourquoi les chats aime-t-il qu’on les prenne en photo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5)Qu’est-ce qui est orange et qui court dans la rue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6)Trois amis voulaient traverser une rivière où se trouvait un crocodile.</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Times New Roman"/>
                <a:ea typeface="NSimSun"/>
              </a:rPr>
              <a:t> </a:t>
            </a:r>
            <a:r>
              <a:rPr b="0" lang="fr-FR" sz="1800" spc="-1" strike="noStrike">
                <a:solidFill>
                  <a:srgbClr val="000000"/>
                </a:solidFill>
                <a:latin typeface="Times New Roman"/>
                <a:ea typeface="NSimSun"/>
              </a:rPr>
              <a:t>Le crocodile dévore deux enfants et laisse passer le troisième. Savez -vous pourquoi ?</a:t>
            </a:r>
            <a:endParaRPr b="0" lang="fr-FR" sz="1800" spc="-1" strike="noStrike">
              <a:solidFill>
                <a:srgbClr val="000000"/>
              </a:solidFill>
              <a:latin typeface="Arial"/>
            </a:endParaRPr>
          </a:p>
        </p:txBody>
      </p:sp>
      <p:sp>
        <p:nvSpPr>
          <p:cNvPr id="87" name="ZoneTexte 5"/>
          <p:cNvSpPr/>
          <p:nvPr/>
        </p:nvSpPr>
        <p:spPr>
          <a:xfrm rot="10800000">
            <a:off x="8244360" y="5675400"/>
            <a:ext cx="3828240" cy="1094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100" spc="-1" strike="noStrike">
                <a:solidFill>
                  <a:srgbClr val="000000"/>
                </a:solidFill>
                <a:latin typeface="Times New Roman"/>
                <a:ea typeface="NSimSun"/>
              </a:rPr>
              <a:t>1)S’arracher une dent pour faire venir la petite souris</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Times New Roman"/>
                <a:ea typeface="NSimSun"/>
              </a:rPr>
              <a:t>2)Cracher de l’eau.</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Times New Roman"/>
                <a:ea typeface="NSimSun"/>
              </a:rPr>
              <a:t>3)Nager le crole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Times New Roman"/>
                <a:ea typeface="NSimSun"/>
              </a:rPr>
              <a:t>4)Parce-que on lui dit : « Souris »</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Times New Roman"/>
                <a:ea typeface="NSimSun"/>
              </a:rPr>
              <a:t>5)Une orange pressée</a:t>
            </a:r>
            <a:endParaRPr b="0" lang="fr-FR" sz="1100" spc="-1" strike="noStrike">
              <a:solidFill>
                <a:srgbClr val="000000"/>
              </a:solidFill>
              <a:latin typeface="Arial"/>
            </a:endParaRPr>
          </a:p>
          <a:p>
            <a:pPr>
              <a:lnSpc>
                <a:spcPct val="100000"/>
              </a:lnSpc>
            </a:pPr>
            <a:r>
              <a:rPr b="0" lang="fr-FR" sz="1100" spc="-1" strike="noStrike">
                <a:solidFill>
                  <a:srgbClr val="000000"/>
                </a:solidFill>
                <a:latin typeface="Times New Roman"/>
                <a:ea typeface="NSimSun"/>
              </a:rPr>
              <a:t>6)Parce qu’il a un tee-shirt Lacoste.</a:t>
            </a:r>
            <a:endParaRPr b="0" lang="fr-FR" sz="1100" spc="-1" strike="noStrike">
              <a:solidFill>
                <a:srgbClr val="000000"/>
              </a:solidFill>
              <a:latin typeface="Arial"/>
            </a:endParaRPr>
          </a:p>
        </p:txBody>
      </p:sp>
      <p:sp>
        <p:nvSpPr>
          <p:cNvPr id="88" name=""/>
          <p:cNvSpPr/>
          <p:nvPr/>
        </p:nvSpPr>
        <p:spPr>
          <a:xfrm>
            <a:off x="5510520" y="1620000"/>
            <a:ext cx="2768040" cy="5038560"/>
          </a:xfrm>
          <a:prstGeom prst="rect">
            <a:avLst/>
          </a:prstGeom>
          <a:solidFill>
            <a:srgbClr val="ffb66c"/>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89" name="ZoneTexte 6"/>
          <p:cNvSpPr/>
          <p:nvPr/>
        </p:nvSpPr>
        <p:spPr>
          <a:xfrm>
            <a:off x="5510520" y="1726920"/>
            <a:ext cx="2768040" cy="4753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u="sng">
                <a:solidFill>
                  <a:srgbClr val="000000"/>
                </a:solidFill>
                <a:uFillTx/>
                <a:latin typeface="Calibri"/>
                <a:ea typeface="DejaVu Sans"/>
              </a:rPr>
              <a:t>L’explication du jour par Djehouty : c’est quoi « scratch »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Calibri"/>
                <a:ea typeface="DejaVu Sans"/>
              </a:rPr>
              <a:t>Scratch est un langage de programmation graphique à but éducatif, exécutable par le logiciel du même nom.</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Calibri"/>
                <a:ea typeface="DejaVu Sans"/>
              </a:rPr>
              <a:t>Scratch permet de créer des codes.</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Calibri"/>
                <a:ea typeface="DejaVu Sans"/>
              </a:rPr>
              <a:t>Il existe à ce jour plusieurs manières d’utiliser le logiciel pour créer des jeux ou encore faire des histoires à l’aide de de « sprites » (personnages)</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
          <p:cNvSpPr/>
          <p:nvPr/>
        </p:nvSpPr>
        <p:spPr>
          <a:xfrm>
            <a:off x="180000" y="5073120"/>
            <a:ext cx="10504440" cy="1410120"/>
          </a:xfrm>
          <a:prstGeom prst="rect">
            <a:avLst/>
          </a:prstGeom>
          <a:solidFill>
            <a:srgbClr val="b7b3ca"/>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91" name=""/>
          <p:cNvSpPr/>
          <p:nvPr/>
        </p:nvSpPr>
        <p:spPr>
          <a:xfrm>
            <a:off x="180000" y="4140000"/>
            <a:ext cx="10504440" cy="1258560"/>
          </a:xfrm>
          <a:prstGeom prst="rect">
            <a:avLst/>
          </a:prstGeom>
          <a:solidFill>
            <a:srgbClr val="b7b3ca"/>
          </a:solidFill>
          <a:ln w="0">
            <a:solidFill>
              <a:srgbClr val="b7b3ca"/>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92" name=""/>
          <p:cNvSpPr/>
          <p:nvPr/>
        </p:nvSpPr>
        <p:spPr>
          <a:xfrm>
            <a:off x="6660000" y="23400"/>
            <a:ext cx="5038560" cy="3963600"/>
          </a:xfrm>
          <a:prstGeom prst="rect">
            <a:avLst/>
          </a:prstGeom>
          <a:solidFill>
            <a:srgbClr val="b4c7dc"/>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pic>
        <p:nvPicPr>
          <p:cNvPr id="93" name="Image1" descr=""/>
          <p:cNvPicPr/>
          <p:nvPr/>
        </p:nvPicPr>
        <p:blipFill>
          <a:blip r:embed="rId1"/>
          <a:stretch/>
        </p:blipFill>
        <p:spPr>
          <a:xfrm flipH="1" rot="10800000">
            <a:off x="5040000" y="473040"/>
            <a:ext cx="1615680" cy="1542960"/>
          </a:xfrm>
          <a:prstGeom prst="rect">
            <a:avLst/>
          </a:prstGeom>
          <a:ln w="0">
            <a:noFill/>
          </a:ln>
        </p:spPr>
      </p:pic>
      <p:sp>
        <p:nvSpPr>
          <p:cNvPr id="94" name="Cadre de texte 1"/>
          <p:cNvSpPr/>
          <p:nvPr/>
        </p:nvSpPr>
        <p:spPr>
          <a:xfrm flipV="1" rot="11678400">
            <a:off x="5148000" y="2195280"/>
            <a:ext cx="1481040" cy="433080"/>
          </a:xfrm>
          <a:prstGeom prst="rect">
            <a:avLst/>
          </a:prstGeom>
          <a:noFill/>
          <a:ln w="0">
            <a:noFill/>
          </a:ln>
        </p:spPr>
        <p:style>
          <a:lnRef idx="0"/>
          <a:fillRef idx="0"/>
          <a:effectRef idx="0"/>
          <a:fontRef idx="minor"/>
        </p:style>
        <p:txBody>
          <a:bodyPr numCol="1" spcCol="0" wrap="none" lIns="0" rIns="0" tIns="0" bIns="0" anchor="t">
            <a:noAutofit/>
          </a:bodyPr>
          <a:p>
            <a:pPr>
              <a:lnSpc>
                <a:spcPct val="100000"/>
              </a:lnSpc>
              <a:tabLst>
                <a:tab algn="l" pos="0"/>
              </a:tabLst>
            </a:pPr>
            <a:r>
              <a:rPr b="0" lang="fr-FR" sz="1200" spc="-1" strike="noStrike">
                <a:solidFill>
                  <a:srgbClr val="000000"/>
                </a:solidFill>
                <a:latin typeface="Times New Roman"/>
                <a:ea typeface="NSimSun"/>
              </a:rPr>
              <a:t>Enquête de A.JUSTIN</a:t>
            </a:r>
            <a:endParaRPr b="0" lang="fr-FR" sz="1200" spc="-1" strike="noStrike">
              <a:solidFill>
                <a:srgbClr val="000000"/>
              </a:solidFill>
              <a:latin typeface="Arial"/>
            </a:endParaRPr>
          </a:p>
        </p:txBody>
      </p:sp>
      <p:sp>
        <p:nvSpPr>
          <p:cNvPr id="95" name="Rectangle 3"/>
          <p:cNvSpPr/>
          <p:nvPr/>
        </p:nvSpPr>
        <p:spPr>
          <a:xfrm>
            <a:off x="0" y="0"/>
            <a:ext cx="61623720" cy="1281960"/>
          </a:xfrm>
          <a:prstGeom prst="rect">
            <a:avLst/>
          </a:prstGeom>
          <a:noFill/>
          <a:ln w="0">
            <a:noFill/>
          </a:ln>
        </p:spPr>
        <p:style>
          <a:lnRef idx="0"/>
          <a:fillRef idx="0"/>
          <a:effectRef idx="0"/>
          <a:fontRef idx="minor"/>
        </p:style>
        <p:txBody>
          <a:bodyPr numCol="1" spcCol="0" lIns="90000" rIns="90000" tIns="45000" bIns="45000" anchor="ctr">
            <a:spAutoFit/>
          </a:bodyPr>
          <a:p>
            <a:pPr>
              <a:lnSpc>
                <a:spcPct val="100000"/>
              </a:lnSpc>
            </a:pPr>
            <a:endParaRPr b="0" lang="fr-FR" sz="1800" spc="-1" strike="noStrike">
              <a:solidFill>
                <a:srgbClr val="000000"/>
              </a:solidFill>
              <a:latin typeface="Calibri"/>
              <a:ea typeface="DejaVu Sans"/>
            </a:endParaRPr>
          </a:p>
        </p:txBody>
      </p:sp>
      <p:sp>
        <p:nvSpPr>
          <p:cNvPr id="96" name=""/>
          <p:cNvSpPr/>
          <p:nvPr/>
        </p:nvSpPr>
        <p:spPr>
          <a:xfrm>
            <a:off x="0" y="180000"/>
            <a:ext cx="5038560" cy="3238560"/>
          </a:xfrm>
          <a:prstGeom prst="rect">
            <a:avLst/>
          </a:prstGeom>
          <a:solidFill>
            <a:srgbClr val="b4c7dc"/>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97" name="Rectangle 4"/>
          <p:cNvSpPr/>
          <p:nvPr/>
        </p:nvSpPr>
        <p:spPr>
          <a:xfrm>
            <a:off x="0" y="-272880"/>
            <a:ext cx="5143320" cy="4228920"/>
          </a:xfrm>
          <a:prstGeom prst="rect">
            <a:avLst/>
          </a:prstGeom>
          <a:noFill/>
          <a:ln w="0">
            <a:noFill/>
          </a:ln>
        </p:spPr>
        <p:style>
          <a:lnRef idx="0"/>
          <a:fillRef idx="0"/>
          <a:effectRef idx="0"/>
          <a:fontRef idx="minor"/>
        </p:style>
        <p:txBody>
          <a:bodyPr numCol="1" spcCol="0" lIns="90000" rIns="90000" tIns="45000" bIns="45000" anchor="ctr">
            <a:spAutoFit/>
          </a:bodyPr>
          <a:p>
            <a:pPr>
              <a:lnSpc>
                <a:spcPct val="100000"/>
              </a:lnSpc>
              <a:tabLst>
                <a:tab algn="l" pos="0"/>
              </a:tabLst>
            </a:pPr>
            <a:endParaRPr b="0" lang="fr-FR" sz="3200" spc="-1" strike="noStrike">
              <a:solidFill>
                <a:srgbClr val="000000"/>
              </a:solidFill>
              <a:latin typeface="Arial"/>
            </a:endParaRPr>
          </a:p>
          <a:p>
            <a:pPr>
              <a:lnSpc>
                <a:spcPct val="100000"/>
              </a:lnSpc>
              <a:tabLst>
                <a:tab algn="l" pos="0"/>
              </a:tabLst>
            </a:pPr>
            <a:r>
              <a:rPr b="1" lang="fr-FR" sz="1400" spc="-1" strike="noStrike" u="sng">
                <a:solidFill>
                  <a:srgbClr val="000000"/>
                </a:solidFill>
                <a:uFillTx/>
                <a:latin typeface="Arial"/>
                <a:ea typeface="DejaVu Sans"/>
              </a:rPr>
              <a:t>COVID-19 : les questions qui nous tourmentent</a:t>
            </a:r>
            <a:endParaRPr b="0" lang="fr-FR" sz="1400" spc="-1" strike="noStrike">
              <a:solidFill>
                <a:srgbClr val="000000"/>
              </a:solidFill>
              <a:latin typeface="Arial"/>
            </a:endParaRPr>
          </a:p>
          <a:p>
            <a:pPr>
              <a:lnSpc>
                <a:spcPct val="100000"/>
              </a:lnSpc>
              <a:tabLst>
                <a:tab algn="l" pos="0"/>
              </a:tabLst>
            </a:pPr>
            <a:r>
              <a:rPr b="0" lang="fr-FR" sz="1600" spc="-1" strike="noStrike" u="sng">
                <a:solidFill>
                  <a:srgbClr val="000000"/>
                </a:solidFill>
                <a:uFillTx/>
                <a:latin typeface="Times New Roman"/>
                <a:ea typeface="NSimSun"/>
              </a:rPr>
              <a:t>Dit-on le ou la COVID ?</a:t>
            </a:r>
            <a:endParaRPr b="0" lang="fr-FR" sz="1600" spc="-1" strike="noStrike">
              <a:solidFill>
                <a:srgbClr val="000000"/>
              </a:solidFill>
              <a:latin typeface="Arial"/>
            </a:endParaRPr>
          </a:p>
          <a:p>
            <a:pPr>
              <a:lnSpc>
                <a:spcPct val="100000"/>
              </a:lnSpc>
              <a:tabLst>
                <a:tab algn="l" pos="0"/>
              </a:tabLst>
            </a:pPr>
            <a:r>
              <a:rPr b="1" lang="fr-FR" sz="1200" spc="-1" strike="noStrike">
                <a:solidFill>
                  <a:srgbClr val="000000"/>
                </a:solidFill>
                <a:latin typeface="Times New Roman"/>
                <a:ea typeface="NSimSun"/>
              </a:rPr>
              <a:t>L’Office québécois de la langue française</a:t>
            </a:r>
            <a:r>
              <a:rPr b="0" lang="fr-FR" sz="1600" spc="-1" strike="noStrike">
                <a:solidFill>
                  <a:srgbClr val="000000"/>
                </a:solidFill>
                <a:latin typeface="Times New Roman"/>
                <a:ea typeface="NSimSun"/>
              </a:rPr>
              <a:t> explique dès le début de l’année 2020 que </a:t>
            </a:r>
            <a:r>
              <a:rPr b="0" i="1" lang="fr-FR" sz="1200" spc="-1" strike="noStrike">
                <a:solidFill>
                  <a:srgbClr val="000000"/>
                </a:solidFill>
                <a:latin typeface="Times New Roman"/>
                <a:ea typeface="NSimSun"/>
              </a:rPr>
              <a:t>« COVID-19 </a:t>
            </a:r>
            <a:endParaRPr b="0" lang="fr-FR" sz="1200" spc="-1" strike="noStrike">
              <a:solidFill>
                <a:srgbClr val="000000"/>
              </a:solidFill>
              <a:latin typeface="Arial"/>
            </a:endParaRPr>
          </a:p>
          <a:p>
            <a:pPr>
              <a:lnSpc>
                <a:spcPct val="100000"/>
              </a:lnSpc>
              <a:tabLst>
                <a:tab algn="l" pos="0"/>
              </a:tabLst>
            </a:pPr>
            <a:r>
              <a:rPr b="0" i="1" lang="fr-FR" sz="1200" spc="-1" strike="noStrike">
                <a:solidFill>
                  <a:srgbClr val="000000"/>
                </a:solidFill>
                <a:latin typeface="Times New Roman"/>
                <a:ea typeface="NSimSun"/>
              </a:rPr>
              <a:t>est de genre féminin, car dans la forme longue du terme français, maladie à coronavirus 2019, le mot est maladie.</a:t>
            </a:r>
            <a:r>
              <a:rPr b="0" lang="fr-FR" sz="1600" spc="-1" strike="noStrike">
                <a:solidFill>
                  <a:srgbClr val="000000"/>
                </a:solidFill>
                <a:latin typeface="Times New Roman"/>
                <a:ea typeface="NSimSun"/>
              </a:rPr>
              <a:t> </a:t>
            </a:r>
            <a:r>
              <a:rPr b="0" i="1" lang="fr-FR" sz="1200" spc="-1" strike="noStrike">
                <a:solidFill>
                  <a:srgbClr val="000000"/>
                </a:solidFill>
                <a:latin typeface="Times New Roman"/>
                <a:ea typeface="NSimSun"/>
              </a:rPr>
              <a:t>»</a:t>
            </a:r>
            <a:endParaRPr b="0" lang="fr-FR" sz="1200" spc="-1" strike="noStrike">
              <a:solidFill>
                <a:srgbClr val="000000"/>
              </a:solidFill>
              <a:latin typeface="Arial"/>
            </a:endParaRPr>
          </a:p>
          <a:p>
            <a:pPr>
              <a:lnSpc>
                <a:spcPct val="100000"/>
              </a:lnSpc>
              <a:tabLst>
                <a:tab algn="l" pos="0"/>
              </a:tabLst>
            </a:pPr>
            <a:r>
              <a:rPr b="0" lang="fr-FR" sz="1600" spc="-1" strike="noStrike" u="sng">
                <a:solidFill>
                  <a:srgbClr val="000000"/>
                </a:solidFill>
                <a:uFillTx/>
                <a:latin typeface="Times New Roman"/>
                <a:ea typeface="NSimSun"/>
              </a:rPr>
              <a:t>D’où vient son nom ?</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Covid-19</a:t>
            </a:r>
            <a:r>
              <a:rPr b="0" lang="fr-FR" sz="1600" spc="-1" strike="noStrike">
                <a:solidFill>
                  <a:srgbClr val="000000"/>
                </a:solidFill>
                <a:latin typeface="Times New Roman"/>
                <a:ea typeface="NSimSun"/>
              </a:rPr>
              <a:t> correspond à </a:t>
            </a:r>
            <a:r>
              <a:rPr b="1" lang="fr-FR" sz="1600" spc="-1" strike="noStrike">
                <a:solidFill>
                  <a:srgbClr val="000000"/>
                </a:solidFill>
                <a:latin typeface="Times New Roman"/>
                <a:ea typeface="NSimSun"/>
              </a:rPr>
              <a:t>Co</a:t>
            </a:r>
            <a:r>
              <a:rPr b="0" lang="fr-FR" sz="1600" spc="-1" strike="noStrike">
                <a:solidFill>
                  <a:srgbClr val="000000"/>
                </a:solidFill>
                <a:latin typeface="Times New Roman"/>
                <a:ea typeface="NSimSun"/>
              </a:rPr>
              <a:t>rona</a:t>
            </a:r>
            <a:r>
              <a:rPr b="1" lang="fr-FR" sz="1600" spc="-1" strike="noStrike">
                <a:solidFill>
                  <a:srgbClr val="000000"/>
                </a:solidFill>
                <a:latin typeface="Times New Roman"/>
                <a:ea typeface="NSimSun"/>
              </a:rPr>
              <a:t>vi</a:t>
            </a:r>
            <a:r>
              <a:rPr b="0" lang="fr-FR" sz="1600" spc="-1" strike="noStrike">
                <a:solidFill>
                  <a:srgbClr val="000000"/>
                </a:solidFill>
                <a:latin typeface="Times New Roman"/>
                <a:ea typeface="NSimSun"/>
              </a:rPr>
              <a:t>rus </a:t>
            </a:r>
            <a:r>
              <a:rPr b="1" lang="fr-FR" sz="1600" spc="-1" strike="noStrike">
                <a:solidFill>
                  <a:srgbClr val="000000"/>
                </a:solidFill>
                <a:latin typeface="Times New Roman"/>
                <a:ea typeface="NSimSun"/>
              </a:rPr>
              <a:t>d</a:t>
            </a:r>
            <a:r>
              <a:rPr b="0" lang="fr-FR" sz="1600" spc="-1" strike="noStrike">
                <a:solidFill>
                  <a:srgbClr val="000000"/>
                </a:solidFill>
                <a:latin typeface="Times New Roman"/>
                <a:ea typeface="NSimSun"/>
              </a:rPr>
              <a:t>isease (maladie) 2019</a:t>
            </a:r>
            <a:r>
              <a:rPr b="1" lang="fr-FR" sz="1600" spc="-1" strike="noStrike">
                <a:solidFill>
                  <a:srgbClr val="000000"/>
                </a:solidFill>
                <a:latin typeface="Times New Roman"/>
                <a:ea typeface="NSimSun"/>
              </a:rPr>
              <a:t>,</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 </a:t>
            </a:r>
            <a:r>
              <a:rPr b="1" lang="fr-FR" sz="1600" spc="-1" strike="noStrike">
                <a:solidFill>
                  <a:srgbClr val="000000"/>
                </a:solidFill>
                <a:latin typeface="Times New Roman"/>
                <a:ea typeface="NSimSun"/>
              </a:rPr>
              <a:t>a</a:t>
            </a:r>
            <a:r>
              <a:rPr b="0" lang="fr-FR" sz="1600" spc="-1" strike="noStrike">
                <a:solidFill>
                  <a:srgbClr val="000000"/>
                </a:solidFill>
                <a:latin typeface="Times New Roman"/>
                <a:ea typeface="NSimSun"/>
              </a:rPr>
              <a:t>nnée de son a</a:t>
            </a:r>
            <a:r>
              <a:rPr b="0" lang="fr-FR" sz="1600" spc="-1" strike="noStrike" u="sng">
                <a:solidFill>
                  <a:srgbClr val="0563c1"/>
                </a:solidFill>
                <a:uFillTx/>
                <a:latin typeface="Times New Roman"/>
                <a:ea typeface="NSimSun"/>
                <a:hlinkClick r:id="rId2"/>
              </a:rPr>
              <a:t>pparition à Wuhan en Chine</a:t>
            </a:r>
            <a:r>
              <a:rPr b="0" lang="fr-FR" sz="1600" spc="-1" strike="noStrike">
                <a:solidFill>
                  <a:srgbClr val="000000"/>
                </a:solidFill>
                <a:latin typeface="Times New Roman"/>
                <a:ea typeface="NSimSun"/>
              </a:rPr>
              <a:t>.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Il s’agit de l’appellation choisie par l’Organisation mondiale de la santé.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Le nom temporaire était “2019-nCov disease”.</a:t>
            </a:r>
            <a:endParaRPr b="0" lang="fr-FR" sz="16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98" name="Rectangle 5"/>
          <p:cNvSpPr/>
          <p:nvPr/>
        </p:nvSpPr>
        <p:spPr>
          <a:xfrm>
            <a:off x="6762600" y="24120"/>
            <a:ext cx="5143320" cy="3983040"/>
          </a:xfrm>
          <a:prstGeom prst="rect">
            <a:avLst/>
          </a:prstGeom>
          <a:noFill/>
          <a:ln w="0">
            <a:noFill/>
          </a:ln>
        </p:spPr>
        <p:style>
          <a:lnRef idx="0"/>
          <a:fillRef idx="0"/>
          <a:effectRef idx="0"/>
          <a:fontRef idx="minor"/>
        </p:style>
        <p:txBody>
          <a:bodyPr numCol="1" spcCol="0" lIns="90000" rIns="90000" tIns="45000" bIns="45000" anchor="ctr">
            <a:spAutoFit/>
          </a:bodyPr>
          <a:p>
            <a:pPr>
              <a:lnSpc>
                <a:spcPct val="100000"/>
              </a:lnSpc>
              <a:tabLst>
                <a:tab algn="l" pos="0"/>
              </a:tabLst>
            </a:pPr>
            <a:r>
              <a:rPr b="0" lang="fr-FR" sz="1600" spc="-1" strike="noStrike" u="sng">
                <a:solidFill>
                  <a:srgbClr val="000000"/>
                </a:solidFill>
                <a:uFillTx/>
                <a:latin typeface="Times New Roman"/>
                <a:ea typeface="NSimSun"/>
              </a:rPr>
              <a:t>D’où vient-il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Les origines de ce virus apparu à Wuhan sont floues, mais un marché vendant des fruits de mer, et des animaux sauvages sont pointés du doigt.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Les premières hypothèses se focalisent d’abord sur la chauve-souris, à cause de nombreux signes génétiques mais ce mammifère ne peut pas transmettre de virus directement à l’homme.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Les chercheurs estiment ensuite que le pangolin aurait pu servir d’intermédiaire.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Cette espèce rare est consommée pour sa viande, notamment en Chine.</a:t>
            </a:r>
            <a:endParaRPr b="0" lang="fr-FR" sz="1600" spc="-1" strike="noStrike">
              <a:solidFill>
                <a:srgbClr val="000000"/>
              </a:solidFill>
              <a:latin typeface="Arial"/>
            </a:endParaRPr>
          </a:p>
          <a:p>
            <a:pPr>
              <a:lnSpc>
                <a:spcPct val="100000"/>
              </a:lnSpc>
              <a:tabLst>
                <a:tab algn="l" pos="0"/>
              </a:tabLst>
            </a:pPr>
            <a:r>
              <a:rPr b="0" lang="fr-FR" sz="1600" spc="-1" strike="noStrike" u="sng">
                <a:solidFill>
                  <a:srgbClr val="000000"/>
                </a:solidFill>
                <a:uFillTx/>
                <a:latin typeface="Times New Roman"/>
                <a:ea typeface="NSimSun"/>
              </a:rPr>
              <a:t>Est-ce que l’épidémie de COVID a fini de se propager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Times New Roman"/>
                <a:ea typeface="NSimSun"/>
              </a:rPr>
              <a:t>Trois ans après son apparition soudaine, la maladie s’est stabilisée mais continue de mettre le système de soins sous pression, entraînant de 20 à 25 décès par jour en France.</a:t>
            </a:r>
            <a:endParaRPr b="0" lang="fr-FR" sz="1600" spc="-1" strike="noStrike">
              <a:solidFill>
                <a:srgbClr val="000000"/>
              </a:solidFill>
              <a:latin typeface="Arial"/>
            </a:endParaRPr>
          </a:p>
        </p:txBody>
      </p:sp>
      <p:sp>
        <p:nvSpPr>
          <p:cNvPr id="99" name="ZoneTexte 6"/>
          <p:cNvSpPr/>
          <p:nvPr/>
        </p:nvSpPr>
        <p:spPr>
          <a:xfrm>
            <a:off x="505080" y="10538640"/>
            <a:ext cx="3409560" cy="1451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800" spc="-1" strike="noStrike">
              <a:solidFill>
                <a:srgbClr val="000000"/>
              </a:solidFill>
              <a:latin typeface="Calibri"/>
              <a:ea typeface="DejaVu Sans"/>
            </a:endParaRPr>
          </a:p>
        </p:txBody>
      </p:sp>
      <p:sp>
        <p:nvSpPr>
          <p:cNvPr id="100" name="Rectangle 7"/>
          <p:cNvSpPr/>
          <p:nvPr/>
        </p:nvSpPr>
        <p:spPr>
          <a:xfrm>
            <a:off x="95400" y="3989160"/>
            <a:ext cx="10589040" cy="2494800"/>
          </a:xfrm>
          <a:prstGeom prst="rect">
            <a:avLst/>
          </a:prstGeom>
          <a:noFill/>
          <a:ln w="0">
            <a:noFill/>
          </a:ln>
        </p:spPr>
        <p:style>
          <a:lnRef idx="0"/>
          <a:fillRef idx="0"/>
          <a:effectRef idx="0"/>
          <a:fontRef idx="minor"/>
        </p:style>
        <p:txBody>
          <a:bodyPr numCol="1" spcCol="0" lIns="90000" rIns="90000" tIns="45000" bIns="45000" anchor="ctr">
            <a:spAutoFit/>
          </a:bodyPr>
          <a:p>
            <a:pPr>
              <a:lnSpc>
                <a:spcPct val="100000"/>
              </a:lnSpc>
              <a:tabLst>
                <a:tab algn="l" pos="0"/>
              </a:tabLst>
            </a:pPr>
            <a:r>
              <a:rPr b="1" lang="fr-FR" sz="1400" spc="-1" strike="noStrike" u="sng">
                <a:solidFill>
                  <a:srgbClr val="000000"/>
                </a:solidFill>
                <a:uFillTx/>
                <a:latin typeface="Times New Roman"/>
                <a:ea typeface="NSimSun"/>
              </a:rPr>
              <a:t>Le salon du livre</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Le jeudi 30 novembre les élève de 6a 6b 6c sont allés au salon du livre de 8 h 00 à 13 h 00 accompagnés par Mr Chantier, Mr Jenny, </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Mme Dempure, Mme Guerin, Mme Jung et Mme Peltre.</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Le vendredi 1 décembre les 6 d et les 6 E ont été accompagnés par Mr Chantier, Mr Houssier, </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Mme Poidras et Mr fortin.</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Merci pour ce bon moment, nous avons, en plus, reçu des chèques de 8 euros offerts par le collège, qui nous ont permis de profiter de promotions et d’offres comme le poster en cadeau à l’achat d’un livre One Piece ou Naruto.</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Certains ont même gagné des éventails et se faire prendre en photo.</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Personnellement j’ai adoré cette matinée, dommage qu’il n’y ait eu que les sixièmes.</a:t>
            </a:r>
            <a:endParaRPr b="0" lang="fr-FR" sz="1400" spc="-1" strike="noStrike">
              <a:solidFill>
                <a:srgbClr val="000000"/>
              </a:solidFill>
              <a:latin typeface="Arial"/>
            </a:endParaRPr>
          </a:p>
          <a:p>
            <a:pPr>
              <a:lnSpc>
                <a:spcPct val="100000"/>
              </a:lnSpc>
              <a:tabLst>
                <a:tab algn="l" pos="0"/>
              </a:tabLst>
            </a:pPr>
            <a:r>
              <a:rPr b="0" lang="fr-FR" sz="1400" spc="-1" strike="noStrike">
                <a:solidFill>
                  <a:srgbClr val="000000"/>
                </a:solidFill>
                <a:latin typeface="Times New Roman"/>
                <a:ea typeface="NSimSun"/>
              </a:rPr>
              <a:t>Marcel</a:t>
            </a:r>
            <a:endParaRPr b="0" lang="fr-FR" sz="14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pic>
        <p:nvPicPr>
          <p:cNvPr id="101" name="Image1" descr=""/>
          <p:cNvPicPr/>
          <p:nvPr/>
        </p:nvPicPr>
        <p:blipFill>
          <a:blip r:embed="rId3"/>
          <a:stretch/>
        </p:blipFill>
        <p:spPr>
          <a:xfrm>
            <a:off x="6758280" y="5500080"/>
            <a:ext cx="3926160" cy="13561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
          <p:cNvSpPr/>
          <p:nvPr/>
        </p:nvSpPr>
        <p:spPr>
          <a:xfrm>
            <a:off x="229320" y="6120000"/>
            <a:ext cx="5890680" cy="600840"/>
          </a:xfrm>
          <a:prstGeom prst="rect">
            <a:avLst/>
          </a:prstGeom>
          <a:solidFill>
            <a:srgbClr val="f10d0c"/>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fr-FR" sz="1800" spc="-1" strike="noStrike">
              <a:solidFill>
                <a:srgbClr val="000000"/>
              </a:solidFill>
              <a:latin typeface="Arial"/>
              <a:ea typeface="DejaVu Sans"/>
            </a:endParaRPr>
          </a:p>
        </p:txBody>
      </p:sp>
      <p:sp>
        <p:nvSpPr>
          <p:cNvPr id="103" name="Rectangle 6"/>
          <p:cNvSpPr/>
          <p:nvPr/>
        </p:nvSpPr>
        <p:spPr>
          <a:xfrm>
            <a:off x="48240" y="360720"/>
            <a:ext cx="12190320" cy="4226400"/>
          </a:xfrm>
          <a:prstGeom prst="rect">
            <a:avLst/>
          </a:prstGeom>
          <a:noFill/>
          <a:ln w="0">
            <a:noFill/>
          </a:ln>
        </p:spPr>
        <p:style>
          <a:lnRef idx="0"/>
          <a:fillRef idx="0"/>
          <a:effectRef idx="0"/>
          <a:fontRef idx="minor"/>
        </p:style>
        <p:txBody>
          <a:bodyPr numCol="1" spcCol="0" lIns="90000" rIns="90000" tIns="45000" bIns="45000" anchor="ctr">
            <a:spAutoFit/>
          </a:bodyPr>
          <a:p>
            <a:pPr>
              <a:lnSpc>
                <a:spcPct val="100000"/>
              </a:lnSpc>
              <a:tabLst>
                <a:tab algn="l" pos="0"/>
              </a:tabLst>
            </a:pPr>
            <a:endParaRPr b="0" lang="fr-FR" sz="1600" spc="-1" strike="noStrike">
              <a:solidFill>
                <a:srgbClr val="000000"/>
              </a:solidFill>
              <a:latin typeface="Arial"/>
            </a:endParaRPr>
          </a:p>
          <a:p>
            <a:pPr>
              <a:lnSpc>
                <a:spcPct val="100000"/>
              </a:lnSpc>
              <a:tabLst>
                <a:tab algn="l" pos="0"/>
              </a:tabLst>
            </a:pPr>
            <a:r>
              <a:rPr b="0" lang="fr-FR" sz="1600" spc="-1" strike="noStrike" u="sng">
                <a:solidFill>
                  <a:srgbClr val="000000"/>
                </a:solidFill>
                <a:uFillTx/>
                <a:latin typeface="Arial"/>
                <a:ea typeface="DejaVu Sans"/>
              </a:rPr>
              <a:t>Interview d’une troupe d’artiste en résidence au collège</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Pourquoi êtes-vous venus dans notre collège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Bahnschrift Light"/>
                <a:ea typeface="NSimSun"/>
              </a:rPr>
              <a:t>Nous sommes venus dans votre collège pour répéter une pièce de théâtre qui se déroule dans une salle de classe.</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Pourquoi la pièce de théâtre se passe-t-elle dans une salle de classe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Bahnschrift Light"/>
                <a:ea typeface="NSimSun"/>
              </a:rPr>
              <a:t>Nous voulons que la magie scénique s’impose, dans l’espace en apparence immuable de la salle de classe. Nous avons donc le désir de proposer aux jeunes une forme immédiate d’écriture scénique, une réflexion mûre à la hauteur de leurs propres questionnements. De leurs donner la sensation que l’urgence des questions posées n’a pas de théâtre.</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Avec qui répétez-vous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Bahnschrift Light"/>
                <a:ea typeface="NSimSun"/>
              </a:rPr>
              <a:t>Nous sommes venus répéter avec tout le personnel participant au spectacle ainsi que toute l’équipe technique.</a:t>
            </a:r>
            <a:endParaRPr b="0" lang="fr-FR" sz="1600" spc="-1" strike="noStrike">
              <a:solidFill>
                <a:srgbClr val="000000"/>
              </a:solidFill>
              <a:latin typeface="Arial"/>
            </a:endParaRPr>
          </a:p>
          <a:p>
            <a:pPr>
              <a:lnSpc>
                <a:spcPct val="100000"/>
              </a:lnSpc>
              <a:tabLst>
                <a:tab algn="l" pos="0"/>
              </a:tabLst>
            </a:pPr>
            <a:r>
              <a:rPr b="1" lang="fr-FR" sz="1600" spc="-1" strike="noStrike">
                <a:solidFill>
                  <a:srgbClr val="000000"/>
                </a:solidFill>
                <a:latin typeface="Times New Roman"/>
                <a:ea typeface="NSimSun"/>
              </a:rPr>
              <a:t>Quel est le but, l’idée de ce spectacle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Bahnschrift Light"/>
                <a:ea typeface="NSimSun"/>
              </a:rPr>
              <a:t>Le théâtre de la Compagnie Shabano souhaite plonger les jeunes dans l’actualité des penseurs du vivant. Car si ses pensées sont en plein essor, les collégiens tout comme les lycéens y ont difficilement accès.</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0000"/>
                </a:solidFill>
                <a:latin typeface="Bahnschrift Light"/>
                <a:ea typeface="NSimSun"/>
              </a:rPr>
              <a:t>Partant d’un deuxième constat, celui qu’à l’école il y a peu de place pour le sensoriel, l’expression physique et l’émotion, c’est avec une forme scénique qui porte ces éléments que le théâtre souhaite s’adresser aux jeunes pour instaurer une relation, ludique et métaphorique, afin de soulever la nécessité de réinventer notre lien avec le vivant. Il s’agit donc d’une expérience participative et immersive.</a:t>
            </a:r>
            <a:endParaRPr b="0" lang="fr-FR" sz="1600" spc="-1" strike="noStrike">
              <a:solidFill>
                <a:srgbClr val="000000"/>
              </a:solidFill>
              <a:latin typeface="Arial"/>
            </a:endParaRPr>
          </a:p>
        </p:txBody>
      </p:sp>
      <p:sp>
        <p:nvSpPr>
          <p:cNvPr id="104" name=""/>
          <p:cNvSpPr/>
          <p:nvPr/>
        </p:nvSpPr>
        <p:spPr>
          <a:xfrm>
            <a:off x="164520" y="6059160"/>
            <a:ext cx="577548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0000"/>
                </a:solidFill>
                <a:latin typeface="Arial"/>
                <a:ea typeface="DejaVu Sans"/>
              </a:rPr>
              <a:t>L’actu de la semaine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Réunion des éco-délégués le mardi 19/12 à 11h</a:t>
            </a:r>
            <a:endParaRPr b="0" lang="fr-FR" sz="1800" spc="-1" strike="noStrike">
              <a:solidFill>
                <a:srgbClr val="000000"/>
              </a:solidFill>
              <a:latin typeface="Arial"/>
            </a:endParaRPr>
          </a:p>
        </p:txBody>
      </p:sp>
      <p:sp>
        <p:nvSpPr>
          <p:cNvPr id="105" name=""/>
          <p:cNvSpPr/>
          <p:nvPr/>
        </p:nvSpPr>
        <p:spPr>
          <a:xfrm flipH="1">
            <a:off x="180000" y="5878080"/>
            <a:ext cx="5760000" cy="360"/>
          </a:xfrm>
          <a:prstGeom prst="line">
            <a:avLst/>
          </a:prstGeom>
          <a:ln w="0">
            <a:solidFill>
              <a:srgbClr val="3465a4"/>
            </a:solidFill>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a typeface="DejaVu Sans"/>
            </a:endParaRPr>
          </a:p>
        </p:txBody>
      </p:sp>
      <p:sp>
        <p:nvSpPr>
          <p:cNvPr id="106" name=""/>
          <p:cNvSpPr/>
          <p:nvPr/>
        </p:nvSpPr>
        <p:spPr>
          <a:xfrm>
            <a:off x="2340000" y="4359960"/>
            <a:ext cx="7198920" cy="1874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u="sng">
                <a:solidFill>
                  <a:srgbClr val="000000"/>
                </a:solidFill>
                <a:uFillTx/>
                <a:latin typeface="Arial"/>
                <a:ea typeface="DejaVu Sans"/>
              </a:rPr>
              <a:t>Le menu de la cantine :</a:t>
            </a:r>
            <a:endParaRPr b="0" lang="fr-FR" sz="1400" spc="-1" strike="noStrike">
              <a:solidFill>
                <a:srgbClr val="000000"/>
              </a:solidFill>
              <a:latin typeface="Arial"/>
            </a:endParaRPr>
          </a:p>
          <a:p>
            <a:pPr>
              <a:lnSpc>
                <a:spcPct val="100000"/>
              </a:lnSpc>
            </a:pPr>
            <a:r>
              <a:rPr b="0" i="1" lang="fr-FR" sz="1400" spc="-1" strike="noStrike">
                <a:solidFill>
                  <a:srgbClr val="000000"/>
                </a:solidFill>
                <a:latin typeface="Arial"/>
                <a:ea typeface="DejaVu Sans"/>
              </a:rPr>
              <a:t>Vendredi 15/12/23 :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Salade de betteraves, ravioles au fromage, légumes en sauce tomate, Comté, Fruits crus</a:t>
            </a:r>
            <a:endParaRPr b="0" lang="fr-FR" sz="1400" spc="-1" strike="noStrike">
              <a:solidFill>
                <a:srgbClr val="000000"/>
              </a:solidFill>
              <a:latin typeface="Arial"/>
            </a:endParaRPr>
          </a:p>
          <a:p>
            <a:pPr>
              <a:lnSpc>
                <a:spcPct val="100000"/>
              </a:lnSpc>
            </a:pPr>
            <a:r>
              <a:rPr b="0" i="1" lang="fr-FR" sz="1400" spc="-1" strike="noStrike">
                <a:solidFill>
                  <a:srgbClr val="000000"/>
                </a:solidFill>
                <a:latin typeface="Arial"/>
                <a:ea typeface="DejaVu Sans"/>
              </a:rPr>
              <a:t>Lundi 18/12/23</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Salade composée, brandade de poisson, yaourt, salade de fruits</a:t>
            </a:r>
            <a:endParaRPr b="0" lang="fr-FR" sz="1400" spc="-1" strike="noStrike">
              <a:solidFill>
                <a:srgbClr val="000000"/>
              </a:solidFill>
              <a:latin typeface="Arial"/>
            </a:endParaRPr>
          </a:p>
          <a:p>
            <a:pPr>
              <a:lnSpc>
                <a:spcPct val="100000"/>
              </a:lnSpc>
            </a:pPr>
            <a:r>
              <a:rPr b="0" i="1" lang="fr-FR" sz="1400" spc="-1" strike="noStrike">
                <a:solidFill>
                  <a:srgbClr val="000000"/>
                </a:solidFill>
                <a:latin typeface="Arial"/>
                <a:ea typeface="DejaVu Sans"/>
              </a:rPr>
              <a:t>Mardi 19/12/23</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Salade de lentilles, filet mignon de porc, petit pois carotte fromage, fruits crus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p:txBody>
      </p:sp>
      <p:sp>
        <p:nvSpPr>
          <p:cNvPr id="107" name=""/>
          <p:cNvSpPr/>
          <p:nvPr/>
        </p:nvSpPr>
        <p:spPr>
          <a:xfrm>
            <a:off x="10139400" y="4627080"/>
            <a:ext cx="1739520" cy="951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fr-FR" sz="1400" spc="-1" strike="noStrike">
                <a:solidFill>
                  <a:srgbClr val="000000"/>
                </a:solidFill>
                <a:latin typeface="Arial"/>
                <a:ea typeface="DejaVu Sans"/>
              </a:rPr>
              <a:t>Jeudi 21/12/23</a:t>
            </a:r>
            <a:r>
              <a:rPr b="0" lang="fr-FR" sz="1400" spc="-1" strike="noStrike">
                <a:solidFill>
                  <a:srgbClr val="000000"/>
                </a:solidFill>
                <a:latin typeface="Arial"/>
                <a:ea typeface="DejaVu Sans"/>
              </a:rPr>
              <a:t>        Menu de Noël         </a:t>
            </a:r>
            <a:r>
              <a:rPr b="0" i="1" lang="fr-FR" sz="1400" spc="-1" strike="noStrike">
                <a:solidFill>
                  <a:srgbClr val="000000"/>
                </a:solidFill>
                <a:latin typeface="Arial"/>
                <a:ea typeface="DejaVu Sans"/>
              </a:rPr>
              <a:t>Vendredi 22/12/23</a:t>
            </a:r>
            <a:r>
              <a:rPr b="0" lang="fr-FR" sz="1400" spc="-1" strike="noStrike">
                <a:solidFill>
                  <a:srgbClr val="000000"/>
                </a:solidFill>
                <a:latin typeface="Arial"/>
                <a:ea typeface="DejaVu Sans"/>
              </a:rPr>
              <a:t>    Menu du chef !</a:t>
            </a:r>
            <a:endParaRPr b="0" lang="fr-FR" sz="1400" spc="-1" strike="noStrike">
              <a:solidFill>
                <a:srgbClr val="000000"/>
              </a:solidFill>
              <a:latin typeface="Arial"/>
            </a:endParaRPr>
          </a:p>
        </p:txBody>
      </p:sp>
      <p:graphicFrame>
        <p:nvGraphicFramePr>
          <p:cNvPr id="108" name=""/>
          <p:cNvGraphicFramePr/>
          <p:nvPr/>
        </p:nvGraphicFramePr>
        <p:xfrm>
          <a:off x="2199600" y="4389480"/>
          <a:ext cx="9860040" cy="1730520"/>
        </p:xfrm>
        <a:graphic>
          <a:graphicData uri="http://schemas.openxmlformats.org/drawingml/2006/table">
            <a:tbl>
              <a:tblPr/>
              <a:tblGrid>
                <a:gridCol w="9860400"/>
              </a:tblGrid>
              <a:tr h="1730520">
                <a:tc>
                  <a:txBody>
                    <a:bodyPr lIns="36000" rIns="36000" anchor="t">
                      <a:noAutofit/>
                    </a:bodyPr>
                    <a:p>
                      <a:endParaRPr b="0" lang="fr-FR" sz="1800" spc="-1" strike="noStrike">
                        <a:solidFill>
                          <a:srgbClr val="000000"/>
                        </a:solidFill>
                        <a:latin typeface="Arial"/>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bl>
          </a:graphicData>
        </a:graphic>
      </p:graphicFrame>
      <p:pic>
        <p:nvPicPr>
          <p:cNvPr id="109" name="" descr=""/>
          <p:cNvPicPr/>
          <p:nvPr/>
        </p:nvPicPr>
        <p:blipFill>
          <a:blip r:embed="rId1"/>
          <a:stretch/>
        </p:blipFill>
        <p:spPr>
          <a:xfrm>
            <a:off x="360000" y="4614480"/>
            <a:ext cx="1263960" cy="12639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117</TotalTime>
  <Application>LibreOffice/7.5.4.2$Windows_X86_64 LibreOffice_project/36ccfdc35048b057fd9854c757a8b67ec53977b6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2023-12-10T19:58:23Z</dcterms:created>
  <dc:creator>esteban guerin</dc:creator>
  <dc:description/>
  <dc:language>fr-FR</dc:language>
  <cp:lastModifiedBy/>
  <dcterms:modified xsi:type="dcterms:W3CDTF">2023-12-18T12:53:07Z</dcterms:modified>
  <cp:revision>6</cp:revision>
  <dc:subject/>
  <dc:title>LE JOURNAL DES PETITS RONIS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3</vt:r8>
  </property>
</Properties>
</file>